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324" r:id="rId5"/>
    <p:sldId id="302" r:id="rId6"/>
    <p:sldId id="325" r:id="rId7"/>
    <p:sldId id="315" r:id="rId8"/>
    <p:sldId id="313" r:id="rId9"/>
    <p:sldId id="32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78" d="100"/>
          <a:sy n="78" d="100"/>
        </p:scale>
        <p:origin x="878" y="91"/>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7/22/2024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7/22/2024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7/22/2024</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AACE345-A2F7-6271-E4C6-83D89FEB2205}"/>
              </a:ext>
            </a:extLst>
          </p:cNvPr>
          <p:cNvPicPr>
            <a:picLocks noGrp="1" noChangeAspect="1"/>
          </p:cNvPicPr>
          <p:nvPr>
            <p:ph type="pic" sz="quarter" idx="10"/>
          </p:nvPr>
        </p:nvPicPr>
        <p:blipFill>
          <a:blip r:embed="rId3"/>
          <a:srcRect l="5556" r="5556"/>
          <a:stretch>
            <a:fillRect/>
          </a:stretch>
        </p:blipFill>
        <p:spPr>
          <a:prstGeom prst="rect">
            <a:avLst/>
          </a:prstGeom>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733052" y="2581181"/>
            <a:ext cx="3924935" cy="1695637"/>
          </a:xfrm>
        </p:spPr>
        <p:txBody>
          <a:bodyPr/>
          <a:lstStyle/>
          <a:p>
            <a:r>
              <a:rPr lang="ka-GE"/>
              <a:t>რა არის ინტერნეტი?</a:t>
            </a:r>
            <a:endParaRPr lang="en-US" dirty="0"/>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2887D8CF-2D83-09A3-F7D5-5F49ED904AC6}"/>
              </a:ext>
              <a:ext uri="{C183D7F6-B498-43B3-948B-1728B52AA6E4}">
                <adec:decorative xmlns:adec="http://schemas.microsoft.com/office/drawing/2017/decorative" val="1"/>
              </a:ext>
            </a:extLst>
          </p:cNvPr>
          <p:cNvSpPr/>
          <p:nvPr/>
        </p:nvSpPr>
        <p:spPr>
          <a:xfrm>
            <a:off x="8265791" y="4949993"/>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5F2EA330-AADA-024E-8085-ED1A7A3FF584}"/>
              </a:ext>
              <a:ext uri="{C183D7F6-B498-43B3-948B-1728B52AA6E4}">
                <adec:decorative xmlns:adec="http://schemas.microsoft.com/office/drawing/2017/decorative" val="1"/>
              </a:ext>
            </a:extLst>
          </p:cNvPr>
          <p:cNvSpPr/>
          <p:nvPr/>
        </p:nvSpPr>
        <p:spPr>
          <a:xfrm>
            <a:off x="8813479" y="5954516"/>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573333" y="116956"/>
            <a:ext cx="4275138" cy="830997"/>
          </a:xfrm>
        </p:spPr>
        <p:txBody>
          <a:bodyPr/>
          <a:lstStyle/>
          <a:p>
            <a:r>
              <a:rPr lang="ka-GE"/>
              <a:t>ინტერნეტი</a:t>
            </a:r>
            <a:endParaRPr lang="en-US" dirty="0"/>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156148" y="816078"/>
            <a:ext cx="6866156" cy="3237810"/>
          </a:xfrm>
        </p:spPr>
        <p:txBody>
          <a:bodyPr/>
          <a:lstStyle/>
          <a:p>
            <a:pPr marL="0" indent="0">
              <a:buNone/>
            </a:pPr>
            <a:r>
              <a:rPr lang="ka-GE" sz="1400" b="1">
                <a:solidFill>
                  <a:schemeClr val="tx1">
                    <a:lumMod val="95000"/>
                    <a:lumOff val="5000"/>
                  </a:schemeClr>
                </a:solidFill>
                <a:latin typeface="Sylfaen" panose="010A0502050306030303" pitchFamily="18" charset="0"/>
              </a:rPr>
              <a:t>გლობალური კომუნიკაცია დღეს ადვილია დაკავშირებული მსოფლიო კომპიუტერული ქსელის დახმარებით, რომელსაც ინტერნეტს ვეძახით. ინტერნეტმა 20 წელზე ნაკლებ დროში 210 ქვეყანაზე მეტი მოიცვა. ყველაზე ღარიბი განვითარებადი ქვეყნებიც კი.</a:t>
            </a:r>
          </a:p>
          <a:p>
            <a:pPr marL="0" indent="0">
              <a:buNone/>
            </a:pPr>
            <a:r>
              <a:rPr lang="ka-GE" sz="1400" b="1">
                <a:solidFill>
                  <a:schemeClr val="tx1">
                    <a:lumMod val="95000"/>
                    <a:lumOff val="5000"/>
                  </a:schemeClr>
                </a:solidFill>
                <a:latin typeface="Sylfaen" panose="010A0502050306030303" pitchFamily="18" charset="0"/>
              </a:rPr>
              <a:t>ბევრი იყენებს სიტყვა ინტერნეტს რათა იგულისხმოს ონლაინში გასვლა. სინამდვილეში ინტერნეტი სხვა არაფერია რა კომპიუტერული ქსელი. იფიქრეთ მის შესახებ, როგორც ტელეფონის ქსელზე ან გზატკეცილის ქსელზე, რომელიც მოდებულია მსოფლიოს. ტელეფონები და გზატკეცილები არიან ქსელები, როგორიც ინტერნეტი. რასაც ტელეფონში იძახით და მანქანების ნაკადი გზაზე ჩვეულებრივ ქსელებზე მუშაობენ. როგორც მსოფლიო ქსელი, მესიჯების მიწერა ჩატის პროგრამით, მუსიკის გადმოწერა </a:t>
            </a:r>
            <a:r>
              <a:rPr lang="en-US" sz="1400" b="1">
                <a:solidFill>
                  <a:schemeClr val="tx1">
                    <a:lumMod val="95000"/>
                    <a:lumOff val="5000"/>
                  </a:schemeClr>
                </a:solidFill>
                <a:latin typeface="Sylfaen" panose="010A0502050306030303" pitchFamily="18" charset="0"/>
              </a:rPr>
              <a:t>MP3 </a:t>
            </a:r>
            <a:r>
              <a:rPr lang="ka-GE" sz="1400" b="1">
                <a:solidFill>
                  <a:schemeClr val="tx1">
                    <a:lumMod val="95000"/>
                    <a:lumOff val="5000"/>
                  </a:schemeClr>
                </a:solidFill>
                <a:latin typeface="Sylfaen" panose="010A0502050306030303" pitchFamily="18" charset="0"/>
              </a:rPr>
              <a:t>ფორმატში და ფაილების გაზიარება ეს ყველაფერი კომპიუტერულ ქსელზე მუშაობს, რომელსაც ინტერნეტს ვუწოდებთ.</a:t>
            </a:r>
          </a:p>
          <a:p>
            <a:pPr marL="0" indent="0">
              <a:buNone/>
            </a:pPr>
            <a:r>
              <a:rPr lang="ka-GE" sz="1400" b="1">
                <a:solidFill>
                  <a:schemeClr val="tx1">
                    <a:lumMod val="95000"/>
                    <a:lumOff val="5000"/>
                  </a:schemeClr>
                </a:solidFill>
                <a:latin typeface="Sylfaen" panose="010A0502050306030303" pitchFamily="18" charset="0"/>
              </a:rPr>
              <a:t>სათითაო კომპიუტერების კოლექცია, რომლებიც ერთმანეთთან დაკავშირებულია სატელეკომუნიკაციო ქსელით არის ინტერნეტი. კავშირები კომპიუტერებს შორის ხდება ოპტიკურ-ბოჩკოვანი ან ჩვეულებრივი სპილენძის კაბელებით, უკაბელო რადიო კავშირებით და სატელიტური კავშირებით.</a:t>
            </a:r>
            <a:endParaRPr lang="en-US" sz="1400" b="1" dirty="0">
              <a:solidFill>
                <a:schemeClr val="tx1">
                  <a:lumMod val="95000"/>
                  <a:lumOff val="5000"/>
                </a:schemeClr>
              </a:solidFill>
              <a:latin typeface="Sylfaen" panose="010A0502050306030303" pitchFamily="18" charset="0"/>
            </a:endParaRPr>
          </a:p>
        </p:txBody>
      </p:sp>
      <p:pic>
        <p:nvPicPr>
          <p:cNvPr id="11" name="Picture Placeholder 10">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24005" r="24005"/>
          <a:stretch/>
        </p:blipFill>
        <p:spPr>
          <a:xfrm>
            <a:off x="7022304" y="816078"/>
            <a:ext cx="5169696" cy="4971778"/>
          </a:xfrm>
        </p:spPr>
      </p:pic>
    </p:spTree>
    <p:extLst>
      <p:ext uri="{BB962C8B-B14F-4D97-AF65-F5344CB8AC3E}">
        <p14:creationId xmlns:p14="http://schemas.microsoft.com/office/powerpoint/2010/main" val="134190106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200077" y="265472"/>
            <a:ext cx="5787768" cy="3824747"/>
          </a:xfrm>
        </p:spPr>
        <p:txBody>
          <a:bodyPr/>
          <a:lstStyle/>
          <a:p>
            <a:pPr algn="l"/>
            <a:r>
              <a:rPr lang="ka-GE" sz="1500" b="1">
                <a:solidFill>
                  <a:schemeClr val="tx1"/>
                </a:solidFill>
                <a:latin typeface="Sylfaen" panose="010A0502050306030303" pitchFamily="18" charset="0"/>
              </a:rPr>
              <a:t>როგორ შეიქმნა ინტერნეტი</a:t>
            </a:r>
          </a:p>
          <a:p>
            <a:pPr algn="l"/>
            <a:r>
              <a:rPr lang="ka-GE" sz="1500">
                <a:latin typeface="Sylfaen" panose="010A0502050306030303" pitchFamily="18" charset="0"/>
              </a:rPr>
              <a:t>1969 წელს, აშშ-ს სამეცნიერო-კვლევით ინსტიტუტში სამხედრო წროგრამის დაჩქარებისა და კორდინაციის გაუმჯობესების მიზნით, შეიქმნა პირველი კომპიუტერული ქსელი </a:t>
            </a:r>
            <a:r>
              <a:rPr lang="en-US" sz="1500">
                <a:latin typeface="Sylfaen" panose="010A0502050306030303" pitchFamily="18" charset="0"/>
              </a:rPr>
              <a:t>ARPA Net, </a:t>
            </a:r>
            <a:r>
              <a:rPr lang="ka-GE" sz="1500">
                <a:latin typeface="Sylfaen" panose="010A0502050306030303" pitchFamily="18" charset="0"/>
              </a:rPr>
              <a:t>რომელმაც გააერთიანა ქვეყნის სხვადასხვა კუთხეში განთავსებული 4 კომპიუტერი.ეს რევოლუციური ტექნოლოგია იმდენად მოსახერხებელი აღმოჩნდა, რომ სამხედროების წინააღმდეგობის მიუხედავად, ამ ქსელში დაშვებული იქნენ, ჯერ მსხვილი ლაბორატორიები, ხოლო შემდეგ უმაღლესი სასწავლებლებიც.ამან გამოიწვია ათასობით კომპიუტერის ერთიან ქსელში ჩართვა.ცხადია, რომ ასეთ ვითარებაში სამხედრო საიდუმლოების დაცვის გარანტიას ვერავინ იძლეოდა და </a:t>
            </a:r>
            <a:r>
              <a:rPr lang="en-US" sz="1500">
                <a:latin typeface="Sylfaen" panose="010A0502050306030303" pitchFamily="18" charset="0"/>
              </a:rPr>
              <a:t>ARPA Net </a:t>
            </a:r>
            <a:r>
              <a:rPr lang="ka-GE" sz="1500">
                <a:latin typeface="Sylfaen" panose="010A0502050306030303" pitchFamily="18" charset="0"/>
              </a:rPr>
              <a:t>ორად გაიყო.სამხედროებმა დაიტოვეს მათთვის საჭირო ნაწილი, ხოლო დანარჩენი გადაეცა საერთაშორისო საზოგადოებას და ამ მომენტიდან წარმოიშვა ინტერნეტი.</a:t>
            </a:r>
          </a:p>
          <a:p>
            <a:pPr algn="l"/>
            <a:r>
              <a:rPr lang="ka-GE" sz="1500">
                <a:latin typeface="Sylfaen" panose="010A0502050306030303" pitchFamily="18" charset="0"/>
              </a:rPr>
              <a:t>დასაწყისისათვის ინტერნეტით მხოლოდ სპეციალისტები სარგებლობდნენ.1988 წელს შემუშავდა </a:t>
            </a:r>
            <a:r>
              <a:rPr lang="en-US" sz="1500">
                <a:latin typeface="Sylfaen" panose="010A0502050306030303" pitchFamily="18" charset="0"/>
              </a:rPr>
              <a:t>World Wibe Web(www)-</a:t>
            </a:r>
            <a:r>
              <a:rPr lang="ka-GE" sz="1500">
                <a:latin typeface="Sylfaen" panose="010A0502050306030303" pitchFamily="18" charset="0"/>
              </a:rPr>
              <a:t>ერთიანი საინფორმაციო ქსელის ტექნოლოგია, რომელმაც გააერთიანა ყველა არსებული ინფორმაცია ერთიან ჰიპერტექსტურ სივრცეში, რომელსაც 1990 წელს დაემატა ჩვენთვის კარგად ნაცნობი ინტერნეტ-გვერდების შექმნის, განთავსებისა და დათვალიერების ტექნოლოგია.ამ სიახლეები შემოღების შემდეგ ინტერნეტმა მიიღო დღევანდელი სახე და გახდა მსხვილი და ხელმისაწვდომი მასობრივი კომუნიკაციის საშუალება.</a:t>
            </a:r>
          </a:p>
          <a:p>
            <a:pPr algn="l"/>
            <a:br>
              <a:rPr lang="ka-GE"/>
            </a:br>
            <a:endParaRPr lang="en-US" dirty="0"/>
          </a:p>
        </p:txBody>
      </p:sp>
      <p:pic>
        <p:nvPicPr>
          <p:cNvPr id="5" name="Picture 4">
            <a:extLst>
              <a:ext uri="{FF2B5EF4-FFF2-40B4-BE49-F238E27FC236}">
                <a16:creationId xmlns:a16="http://schemas.microsoft.com/office/drawing/2014/main" id="{975F696C-A03C-BF6C-5AA1-5D1263F6ED27}"/>
              </a:ext>
            </a:extLst>
          </p:cNvPr>
          <p:cNvPicPr>
            <a:picLocks noChangeAspect="1"/>
          </p:cNvPicPr>
          <p:nvPr/>
        </p:nvPicPr>
        <p:blipFill>
          <a:blip r:embed="rId2"/>
          <a:stretch>
            <a:fillRect/>
          </a:stretch>
        </p:blipFill>
        <p:spPr>
          <a:xfrm>
            <a:off x="7175091" y="1401097"/>
            <a:ext cx="3824748" cy="3824748"/>
          </a:xfrm>
          <a:prstGeom prst="rect">
            <a:avLst/>
          </a:prstGeom>
        </p:spPr>
      </p:pic>
    </p:spTree>
    <p:extLst>
      <p:ext uri="{BB962C8B-B14F-4D97-AF65-F5344CB8AC3E}">
        <p14:creationId xmlns:p14="http://schemas.microsoft.com/office/powerpoint/2010/main" val="262965501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994697" y="473244"/>
            <a:ext cx="4275138" cy="830997"/>
          </a:xfrm>
        </p:spPr>
        <p:txBody>
          <a:bodyPr/>
          <a:lstStyle/>
          <a:p>
            <a:r>
              <a:rPr lang="ka-GE"/>
              <a:t>რას აკეთებს ინტერნეტი?</a:t>
            </a:r>
            <a:endParaRPr lang="en-US" dirty="0"/>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139290" y="2408494"/>
            <a:ext cx="6429827" cy="3560763"/>
          </a:xfrm>
        </p:spPr>
        <p:txBody>
          <a:bodyPr/>
          <a:lstStyle/>
          <a:p>
            <a:pPr marL="0" indent="0">
              <a:buNone/>
            </a:pPr>
            <a:r>
              <a:rPr lang="ka-GE">
                <a:ea typeface="Verdana" panose="020B0604030504040204" pitchFamily="34" charset="0"/>
              </a:rPr>
              <a:t>ინტერნეტს ევალება: კომპიუტერული ინფორმაცია (</a:t>
            </a:r>
            <a:r>
              <a:rPr lang="en-US">
                <a:latin typeface="Verdana" panose="020B0604030504040204" pitchFamily="34" charset="0"/>
                <a:ea typeface="Verdana" panose="020B0604030504040204" pitchFamily="34" charset="0"/>
              </a:rPr>
              <a:t>data) </a:t>
            </a:r>
            <a:r>
              <a:rPr lang="ka-GE">
                <a:ea typeface="Verdana" panose="020B0604030504040204" pitchFamily="34" charset="0"/>
              </a:rPr>
              <a:t>ერთი ადგილიდან მეორეში გადაიტანოს. ინტერნეტში არსებული კომპიუტერების სწორედ ასე ექცევიან ინფორმაციას. ინტერნეტი მუშაობს უფრო როგორც საფოსტო სერვისი. ასოები ერთი ადგილიდან მეორეში იგზავნება და არ აქვს მნიშვნელობა ვისგანაა ის ან რას შეიცავს. საფოსტო სერვისის საქმე წერილების გაგზავნაა ერთი ადგილიდან მეორეში, რატომ საკითხი მას არ ეხება, იგივე შეიძლება ვთქვათ ინტერნეტზეც.</a:t>
            </a:r>
            <a:endParaRPr lang="en-US" dirty="0">
              <a:latin typeface="Verdana" panose="020B0604030504040204" pitchFamily="34" charset="0"/>
              <a:ea typeface="Verdana" panose="020B0604030504040204" pitchFamily="34" charset="0"/>
            </a:endParaRPr>
          </a:p>
        </p:txBody>
      </p:sp>
      <p:pic>
        <p:nvPicPr>
          <p:cNvPr id="4" name="Picture Placeholder 3">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srcRect l="28382" r="28382"/>
          <a:stretch/>
        </p:blipFill>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n access to the Internet drive economic development? | UCL Policy Lab -  UCL – University College London">
            <a:extLst>
              <a:ext uri="{FF2B5EF4-FFF2-40B4-BE49-F238E27FC236}">
                <a16:creationId xmlns:a16="http://schemas.microsoft.com/office/drawing/2014/main" id="{C8E5DE9E-74B2-2F9F-7BAB-24B0FC7ED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04" r="13319" b="-1"/>
          <a:stretch/>
        </p:blipFill>
        <p:spPr bwMode="auto">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2"/>
          </p:nvPr>
        </p:nvSpPr>
        <p:spPr>
          <a:xfrm>
            <a:off x="503083" y="1267952"/>
            <a:ext cx="5179961" cy="3560763"/>
          </a:xfrm>
          <a:prstGeom prst="rect">
            <a:avLst/>
          </a:prstGeom>
        </p:spPr>
        <p:txBody>
          <a:bodyPr anchor="ctr">
            <a:normAutofit lnSpcReduction="10000"/>
          </a:bodyPr>
          <a:lstStyle/>
          <a:p>
            <a:r>
              <a:rPr lang="ka-GE" sz="1600">
                <a:solidFill>
                  <a:schemeClr val="tx1"/>
                </a:solidFill>
                <a:latin typeface="Sylfaen" panose="010A0502050306030303" pitchFamily="18" charset="0"/>
              </a:rPr>
              <a:t>საფოსტო სერვისის მსგავსად ინტერნეტის სიადვილე აძლევს შესაძლებლობას ბევრი ინფორმაციის დამუშავების, რაც ხალხს ეხმარება სხვადასხვა სამსახურებში. იმეილი, ვებ გვერდები, ჩატი, და სხვა: ყველა ეს ინფორმაცია თანაბრად მუშავდება და იგზავნება მსგავსად. რადგანაც ინტერნეტი ასე ადვილადაა შექმნილი, ხალხს შეუძლია ადვილად გაუშვან პროგრამები და აპლიკაციები, ამიტომაც როდესაც ორმა გამომგონებელმა სკაიპი შექმნა, სატელეფონო კავშირის განხორციელების გზა ქსელის დახმარებით, მათ მხოლოდ დასჭირდათ პროგრამის დაწერა, რომელსაც საუბრის გადაყვანა შეეძლო ინტერნეტ ინფორმაციად და შემდეგ უკუმიმართულებით ამ პროცესის განხორციელება. არავის მოუწია მთლიანი ინტერნეტის თავიდან აშენება სკაიპის შესაქმნელად.</a:t>
            </a:r>
            <a:r>
              <a:rPr lang="en-US" sz="1600">
                <a:solidFill>
                  <a:schemeClr val="tx1"/>
                </a:solidFill>
              </a:rPr>
              <a:t>. </a:t>
            </a:r>
          </a:p>
          <a:p>
            <a:endParaRPr lang="en-US" sz="1300"/>
          </a:p>
        </p:txBody>
      </p:sp>
    </p:spTree>
    <p:extLst>
      <p:ext uri="{BB962C8B-B14F-4D97-AF65-F5344CB8AC3E}">
        <p14:creationId xmlns:p14="http://schemas.microsoft.com/office/powerpoint/2010/main" val="71553486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27F8-C90E-28B6-E4C2-3170E369D517}"/>
              </a:ext>
            </a:extLst>
          </p:cNvPr>
          <p:cNvSpPr>
            <a:spLocks noGrp="1"/>
          </p:cNvSpPr>
          <p:nvPr>
            <p:ph type="title"/>
          </p:nvPr>
        </p:nvSpPr>
        <p:spPr>
          <a:xfrm>
            <a:off x="841248" y="365760"/>
            <a:ext cx="10515600" cy="1325880"/>
          </a:xfrm>
        </p:spPr>
        <p:txBody>
          <a:bodyPr anchor="ctr">
            <a:normAutofit/>
          </a:bodyPr>
          <a:lstStyle/>
          <a:p>
            <a:pPr algn="ctr"/>
            <a:r>
              <a:rPr lang="ka-GE" sz="4800" b="1">
                <a:solidFill>
                  <a:schemeClr val="tx1"/>
                </a:solidFill>
              </a:rPr>
              <a:t>მადლობა ყურადღებისთვის!</a:t>
            </a:r>
            <a:endParaRPr lang="en-US" sz="4800" b="1">
              <a:solidFill>
                <a:schemeClr val="tx1"/>
              </a:solidFill>
            </a:endParaRPr>
          </a:p>
        </p:txBody>
      </p:sp>
      <p:pic>
        <p:nvPicPr>
          <p:cNvPr id="3082" name="Picture 10" descr="Qué es internet y cómo funciona – Soluciones Inába">
            <a:extLst>
              <a:ext uri="{FF2B5EF4-FFF2-40B4-BE49-F238E27FC236}">
                <a16:creationId xmlns:a16="http://schemas.microsoft.com/office/drawing/2014/main" id="{EF6EB4E6-1CAF-877C-B5F5-DA8645FBC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134" r="9221" b="-2"/>
          <a:stretch/>
        </p:blipFill>
        <p:spPr bwMode="auto">
          <a:xfrm>
            <a:off x="841248" y="1882140"/>
            <a:ext cx="5162550" cy="43525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3" name="Picture 2" descr="A close up of a circuit board&#10;&#10;Description automatically generated">
            <a:extLst>
              <a:ext uri="{FF2B5EF4-FFF2-40B4-BE49-F238E27FC236}">
                <a16:creationId xmlns:a16="http://schemas.microsoft.com/office/drawing/2014/main" id="{597B1ED4-E946-0023-1175-0E2F861EBCB6}"/>
              </a:ext>
            </a:extLst>
          </p:cNvPr>
          <p:cNvPicPr>
            <a:picLocks noChangeAspect="1"/>
          </p:cNvPicPr>
          <p:nvPr/>
        </p:nvPicPr>
        <p:blipFill>
          <a:blip r:embed="rId3"/>
          <a:srcRect l="14945" r="9738"/>
          <a:stretch/>
        </p:blipFill>
        <p:spPr>
          <a:xfrm>
            <a:off x="6194298" y="1882140"/>
            <a:ext cx="5162550" cy="4352544"/>
          </a:xfrm>
          <a:prstGeom prst="rect">
            <a:avLst/>
          </a:prstGeom>
          <a:noFill/>
        </p:spPr>
      </p:pic>
    </p:spTree>
    <p:extLst>
      <p:ext uri="{BB962C8B-B14F-4D97-AF65-F5344CB8AC3E}">
        <p14:creationId xmlns:p14="http://schemas.microsoft.com/office/powerpoint/2010/main" val="1686656902"/>
      </p:ext>
    </p:extLst>
  </p:cSld>
  <p:clrMapOvr>
    <a:masterClrMapping/>
  </p:clrMapOvr>
  <p:transition spd="slow">
    <p:cover/>
  </p:transition>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24</TotalTime>
  <Words>470</Words>
  <Application>Microsoft Office PowerPoint</Application>
  <PresentationFormat>Widescreen</PresentationFormat>
  <Paragraphs>15</Paragraphs>
  <Slides>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Sylfaen</vt:lpstr>
      <vt:lpstr>Verdana</vt:lpstr>
      <vt:lpstr>Wingdings</vt:lpstr>
      <vt:lpstr>Office Theme</vt:lpstr>
      <vt:lpstr>რა არის ინტერნეტი?</vt:lpstr>
      <vt:lpstr>ინტერნეტი</vt:lpstr>
      <vt:lpstr>PowerPoint Presentation</vt:lpstr>
      <vt:lpstr>რას აკეთებს ინტერნეტი?</vt:lpstr>
      <vt:lpstr>PowerPoint Presentation</vt:lpstr>
      <vt:lpstr>მადლობა ყურადღებისთვის!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მარიამ მჭედლიშვილი</dc:creator>
  <cp:lastModifiedBy>მარიამ მჭედლიშვილი</cp:lastModifiedBy>
  <cp:revision>1</cp:revision>
  <dcterms:created xsi:type="dcterms:W3CDTF">2024-07-22T10:25:21Z</dcterms:created>
  <dcterms:modified xsi:type="dcterms:W3CDTF">2024-07-22T10:50:13Z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